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Average"/>
      <p:regular r:id="rId25"/>
    </p:embeddedFont>
    <p:embeddedFont>
      <p:font typeface="Oswald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regular.fntdata"/><Relationship Id="rId25" Type="http://schemas.openxmlformats.org/officeDocument/2006/relationships/font" Target="fonts/Average-regular.fntdata"/><Relationship Id="rId27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first day, we are going to focus on getting through all the hardware setup and testing so that we can spend the remainder of the course on writing code. </a:t>
            </a:r>
            <a:br>
              <a:rPr lang="en"/>
            </a:br>
            <a:r>
              <a:rPr lang="en"/>
              <a:t>This might sound a little less exciting than coding, but that doesn’t mean it’s not extremely valuable.</a:t>
            </a:r>
            <a:br>
              <a:rPr lang="en"/>
            </a:br>
            <a:r>
              <a:rPr lang="en"/>
              <a:t>In many cases, not wanting to navigate this step of the project unsupported is what prevents people from being able do these kinds of projects. </a:t>
            </a:r>
            <a:br>
              <a:rPr lang="en"/>
            </a:br>
            <a:r>
              <a:rPr lang="en"/>
              <a:t>If you’re new to programming or working with Raspberry Pi, there are a lot of exciting things to see today. 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c235872e2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c235872e2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change the name of the file if needed, but for now just press enter since this name is correct.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c235872e2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c235872e2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see that a new file has been created in the NeoPixel directory. </a:t>
            </a:r>
            <a:br>
              <a:rPr lang="en"/>
            </a:br>
            <a:r>
              <a:rPr lang="en"/>
              <a:t>You can open this file with the default text editor, called gedit, if you’d like. </a:t>
            </a:r>
            <a:br>
              <a:rPr lang="en"/>
            </a:br>
            <a:r>
              <a:rPr b="1" lang="en"/>
              <a:t>CLICK</a:t>
            </a:r>
            <a:br>
              <a:rPr lang="en"/>
            </a:br>
            <a:r>
              <a:rPr lang="en"/>
              <a:t>You should see some familiar text inside. </a:t>
            </a:r>
            <a:br>
              <a:rPr lang="en"/>
            </a:br>
            <a:r>
              <a:rPr lang="en"/>
              <a:t>The purpose of this walk through has been to understand the process of creating and editing files from the command line, which may be new to you. </a:t>
            </a:r>
            <a:br>
              <a:rPr lang="en"/>
            </a:br>
            <a:r>
              <a:rPr lang="en"/>
              <a:t>Hopefully you see the parallels between doing it this way, and doing it the mousey-clicky GUI way that many people are more familiar with. </a:t>
            </a:r>
            <a:br>
              <a:rPr lang="en"/>
            </a:br>
            <a:r>
              <a:rPr lang="en"/>
              <a:t>You may close the text editor and file </a:t>
            </a:r>
            <a:r>
              <a:rPr lang="en"/>
              <a:t>browser</a:t>
            </a:r>
            <a:r>
              <a:rPr lang="en"/>
              <a:t> now, we will be using the command line for the remainder of this </a:t>
            </a:r>
            <a:r>
              <a:rPr lang="en"/>
              <a:t>course</a:t>
            </a:r>
            <a:r>
              <a:rPr lang="en"/>
              <a:t>. </a:t>
            </a:r>
            <a:br>
              <a:rPr lang="en"/>
            </a:br>
            <a:r>
              <a:rPr lang="en"/>
              <a:t>This means we edit and run python scripts from the same window. </a:t>
            </a:r>
            <a:br>
              <a:rPr lang="en"/>
            </a:br>
            <a:r>
              <a:rPr lang="en"/>
              <a:t>This workflow is great for working remotely via SSH, when the Raspberry Pi is not connected to a mouse and keyboard as we’ll see on day 4. 	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b0e7575b36_2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b0e7575b36_2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like we did before, create a new text file using nano.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time we are going to call that file helloworld, and give it a file extension of .py.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This tells our OS that this file is going to contain python code.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c235872e27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c235872e27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Write the text you see on screen into file. </a:t>
            </a:r>
            <a:br>
              <a:rPr lang="en"/>
            </a:br>
            <a:r>
              <a:rPr lang="en"/>
              <a:t>When you’ve finished exit with CTRL+X </a:t>
            </a:r>
            <a:br>
              <a:rPr lang="en"/>
            </a:br>
            <a:r>
              <a:rPr lang="en"/>
              <a:t>Y to save</a:t>
            </a:r>
            <a:br>
              <a:rPr lang="en"/>
            </a:br>
            <a:r>
              <a:rPr lang="en"/>
              <a:t>Enter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c235872e2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1c235872e2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the program using python3 </a:t>
            </a:r>
            <a:br>
              <a:rPr lang="en"/>
            </a:br>
            <a:r>
              <a:rPr lang="en"/>
              <a:t>Note: we use python3 in this course, the most common version of python. But </a:t>
            </a:r>
            <a:r>
              <a:rPr lang="en"/>
              <a:t>running</a:t>
            </a:r>
            <a:r>
              <a:rPr lang="en"/>
              <a:t> the python command on Raspbian still defaults to the older python 2 by default. </a:t>
            </a:r>
            <a:br>
              <a:rPr lang="en"/>
            </a:br>
            <a:r>
              <a:rPr lang="en"/>
              <a:t>Type python3 and then pass the name of the python script to run. </a:t>
            </a:r>
            <a:br>
              <a:rPr lang="en"/>
            </a:br>
            <a:r>
              <a:rPr lang="en"/>
              <a:t>What do you see happen when the program runs?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c235872e2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c235872e2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what the results should look like. </a:t>
            </a:r>
            <a:br>
              <a:rPr lang="en"/>
            </a:br>
            <a:r>
              <a:rPr lang="en"/>
              <a:t>It may not seem like much, but we’ve done a lot here to show that we’re ready to do python development on this computer. </a:t>
            </a:r>
            <a:br>
              <a:rPr lang="en"/>
            </a:br>
            <a:r>
              <a:rPr lang="en"/>
              <a:t>We’ve shown python can run. </a:t>
            </a:r>
            <a:br>
              <a:rPr lang="en"/>
            </a:br>
            <a:r>
              <a:rPr lang="en"/>
              <a:t>We’ve shown it can take a script that we’ve written. </a:t>
            </a:r>
            <a:br>
              <a:rPr lang="en"/>
            </a:br>
            <a:r>
              <a:rPr lang="en"/>
              <a:t>We’ve shown we can get debugging information (print statements) to the output of that window. </a:t>
            </a:r>
            <a:br>
              <a:rPr lang="en"/>
            </a:br>
            <a:r>
              <a:rPr lang="en"/>
              <a:t>We’re ready to write python code.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b0e7575b36_2_5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b0e7575b36_2_5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/>
              <a:t>screw terminal hat gives us a secure electrical connection to devices connected by wires. </a:t>
            </a:r>
            <a:br>
              <a:rPr lang="en"/>
            </a:br>
            <a:r>
              <a:rPr lang="en"/>
              <a:t>The standoffs help keep the screw terminal hat secured in place. Put into position and screw them into place from the bottom. </a:t>
            </a:r>
            <a:br>
              <a:rPr lang="en"/>
            </a:br>
            <a:r>
              <a:rPr lang="en"/>
              <a:t>Put the board in place, sliding the female header pins over the male headers on the Raspberry Pi.</a:t>
            </a:r>
            <a:br>
              <a:rPr lang="en"/>
            </a:br>
            <a:r>
              <a:rPr lang="en"/>
              <a:t>Put screws in from the top to secure everything in place.  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b0e7575b36_2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b0e7575b36_2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Put the stripped wire into the hole at the bottom of the terminal and turn the screw clockwise until it’s tight and the wire cannot be easily pulled out. 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Connect all three wires coming out of the NeoPixel strand to the indicated pins. 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b0e7575b36_2_5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b0e7575b36_2_5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the included program Test.py using python3.</a:t>
            </a:r>
            <a:br>
              <a:rPr lang="en"/>
            </a:br>
            <a:r>
              <a:rPr lang="en"/>
              <a:t>Run the program using the magic word ‘sudo’ in </a:t>
            </a:r>
            <a:r>
              <a:rPr lang="en"/>
              <a:t>front</a:t>
            </a:r>
            <a:r>
              <a:rPr lang="en"/>
              <a:t> of python3, this makes it run with full permissions as the root user. </a:t>
            </a:r>
            <a:br>
              <a:rPr lang="en"/>
            </a:br>
            <a:r>
              <a:rPr lang="en"/>
              <a:t>If you see a chasing light, you know that everything is working, and </a:t>
            </a:r>
            <a:r>
              <a:rPr lang="en"/>
              <a:t>you are ready to start writing your own NeoPixel code in the next class.</a:t>
            </a:r>
            <a:br>
              <a:rPr lang="en"/>
            </a:br>
            <a:r>
              <a:rPr lang="en"/>
              <a:t>This program will run forever until you kill it with the keyboard command CTRL+C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caca2155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caca2155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9b2163f695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9b2163f695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Pre-written SD cards should be given to students, with an invitation to come walk </a:t>
            </a:r>
            <a:r>
              <a:rPr lang="en"/>
              <a:t>through the process of writing one and learning the process to make cards for the next class as they have downtime.  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9b2163f695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9b2163f695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</a:t>
            </a:r>
            <a:r>
              <a:rPr lang="en"/>
              <a:t>doesn't</a:t>
            </a:r>
            <a:r>
              <a:rPr lang="en"/>
              <a:t> matter which USB ports you select for the mouse and keyboard</a:t>
            </a:r>
            <a:br>
              <a:rPr lang="en"/>
            </a:br>
            <a:r>
              <a:rPr lang="en"/>
              <a:t>It doesn’t </a:t>
            </a:r>
            <a:r>
              <a:rPr lang="en"/>
              <a:t>matter</a:t>
            </a:r>
            <a:r>
              <a:rPr lang="en"/>
              <a:t> which HDMI port you select for the monitor</a:t>
            </a:r>
            <a:br>
              <a:rPr lang="en"/>
            </a:br>
            <a:r>
              <a:rPr lang="en"/>
              <a:t>The USB-C for power should be connected last to make sure everything is connected before you boot the Raspberry Pi.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c235872e2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c235872e2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a full blown graphical OS, like Windows or Mac, with a web browser and other programs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 the icons show above to open the File </a:t>
            </a:r>
            <a:r>
              <a:rPr lang="en"/>
              <a:t>Explorer</a:t>
            </a:r>
            <a:r>
              <a:rPr lang="en"/>
              <a:t> and Terminal programs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9b2163f695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9b2163f695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Modify the screens so they look like these, with one on each side. </a:t>
            </a:r>
            <a:br>
              <a:rPr lang="en"/>
            </a:br>
            <a:r>
              <a:rPr lang="en"/>
              <a:t>You are likely familiar with the file explorer you see on the left. It’s a graphical user interface like every computer uses nowadays. </a:t>
            </a:r>
            <a:br>
              <a:rPr lang="en"/>
            </a:br>
            <a:r>
              <a:rPr lang="en"/>
              <a:t>The</a:t>
            </a:r>
            <a:r>
              <a:rPr lang="en"/>
              <a:t> screen on the right is the terminal window. It’s what we’ll be using in this course, because it’s what hackers use and we’re going to be awesome like that.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c235872e27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c235872e27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file explorer, click into the NeoPixel folder. </a:t>
            </a:r>
            <a:br>
              <a:rPr lang="en"/>
            </a:br>
            <a:r>
              <a:rPr lang="en"/>
              <a:t>In the terminal window, type cd NeoPixel and then type ls again. </a:t>
            </a:r>
            <a:br>
              <a:rPr lang="en"/>
            </a:br>
            <a:r>
              <a:rPr lang="en"/>
              <a:t>Note that these are two different ways of viewing the same file directory.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c235872e2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c235872e2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We’re going to use a command line text editor called nano to edit files in this course.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Almost everything will do will involve editing the text files that contain our code</a:t>
            </a:r>
            <a:br>
              <a:rPr lang="en"/>
            </a:br>
            <a:r>
              <a:rPr lang="en"/>
              <a:t>Here we create a new </a:t>
            </a:r>
            <a:r>
              <a:rPr lang="en"/>
              <a:t>text</a:t>
            </a:r>
            <a:r>
              <a:rPr lang="en"/>
              <a:t> file, called myFIle, and load it into the nano editor. </a:t>
            </a:r>
            <a:br>
              <a:rPr lang="en"/>
            </a:br>
            <a:r>
              <a:rPr lang="en"/>
              <a:t>Write the command nano, followed by the name of the file you want to create (call it myFile), to open a new file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c235872e2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c235872e2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Write a small amount of text into the file</a:t>
            </a:r>
            <a:br>
              <a:rPr lang="en"/>
            </a:br>
            <a:r>
              <a:rPr lang="en"/>
              <a:t>It really doesn’t matter what you write here, we’re just leaning the workflow and creating a text file. </a:t>
            </a:r>
            <a:br>
              <a:rPr lang="en"/>
            </a:b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c235872e27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c235872e27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Exit nano by using the CTRL+X key</a:t>
            </a:r>
            <a:br>
              <a:rPr lang="en"/>
            </a:br>
            <a:r>
              <a:rPr lang="en"/>
              <a:t>Confirm that you want to save changes uses the y key. </a:t>
            </a:r>
            <a:br>
              <a:rPr lang="en"/>
            </a:br>
            <a:r>
              <a:rPr lang="en"/>
              <a:t>You can also select to not save changes with n or Cancel with CTRL+C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9.png"/><Relationship Id="rId5" Type="http://schemas.openxmlformats.org/officeDocument/2006/relationships/image" Target="../media/image2.png"/><Relationship Id="rId6" Type="http://schemas.openxmlformats.org/officeDocument/2006/relationships/hyperlink" Target="https://www.raspberrypi.com/software/operating-system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Setup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through the boring stuff with confidence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Saving file with nano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5676900" y="2174625"/>
            <a:ext cx="895500" cy="493200"/>
          </a:xfrm>
          <a:prstGeom prst="rect">
            <a:avLst/>
          </a:prstGeom>
          <a:solidFill>
            <a:srgbClr val="434343"/>
          </a:solidFill>
          <a:ln cap="flat" cmpd="sng" w="38100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4A86E8"/>
                </a:solidFill>
              </a:rPr>
              <a:t>enter</a:t>
            </a:r>
            <a:endParaRPr>
              <a:solidFill>
                <a:srgbClr val="00FF00"/>
              </a:solidFill>
            </a:endParaRPr>
          </a:p>
        </p:txBody>
      </p:sp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 b="10859" l="46456" r="884" t="6869"/>
          <a:stretch/>
        </p:blipFill>
        <p:spPr>
          <a:xfrm>
            <a:off x="752675" y="1057275"/>
            <a:ext cx="3752849" cy="366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Opening files with Gedit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 rotWithShape="1">
          <a:blip r:embed="rId3">
            <a:alphaModFix/>
          </a:blip>
          <a:srcRect b="14217" l="1543" r="54359" t="9300"/>
          <a:stretch/>
        </p:blipFill>
        <p:spPr>
          <a:xfrm>
            <a:off x="311700" y="1017725"/>
            <a:ext cx="3629027" cy="3933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4">
            <a:alphaModFix/>
          </a:blip>
          <a:srcRect b="21839" l="49058" r="6412" t="21538"/>
          <a:stretch/>
        </p:blipFill>
        <p:spPr>
          <a:xfrm>
            <a:off x="4410275" y="1410375"/>
            <a:ext cx="3829050" cy="3043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Python3 Hello World</a:t>
            </a:r>
            <a:endParaRPr/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3">
            <a:alphaModFix/>
          </a:blip>
          <a:srcRect b="23191" l="17954" r="23807" t="12495"/>
          <a:stretch/>
        </p:blipFill>
        <p:spPr>
          <a:xfrm>
            <a:off x="2143325" y="1247525"/>
            <a:ext cx="4886226" cy="337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Python3 Hello World</a:t>
            </a:r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 rotWithShape="1">
          <a:blip r:embed="rId3">
            <a:alphaModFix/>
          </a:blip>
          <a:srcRect b="23191" l="17880" r="23340" t="12495"/>
          <a:stretch/>
        </p:blipFill>
        <p:spPr>
          <a:xfrm>
            <a:off x="657425" y="1276100"/>
            <a:ext cx="501395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5"/>
          <p:cNvSpPr/>
          <p:nvPr/>
        </p:nvSpPr>
        <p:spPr>
          <a:xfrm>
            <a:off x="6334125" y="1871700"/>
            <a:ext cx="2028900" cy="1861800"/>
          </a:xfrm>
          <a:prstGeom prst="rect">
            <a:avLst/>
          </a:prstGeom>
          <a:solidFill>
            <a:srgbClr val="434343"/>
          </a:solidFill>
          <a:ln cap="flat" cmpd="sng" w="38100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4A86E8"/>
                </a:solidFill>
              </a:rPr>
              <a:t>CTRL+X</a:t>
            </a:r>
            <a:br>
              <a:rPr lang="en" sz="3500">
                <a:solidFill>
                  <a:srgbClr val="4A86E8"/>
                </a:solidFill>
              </a:rPr>
            </a:br>
            <a:r>
              <a:rPr lang="en" sz="3500">
                <a:solidFill>
                  <a:srgbClr val="4A86E8"/>
                </a:solidFill>
              </a:rPr>
              <a:t>Y</a:t>
            </a:r>
            <a:endParaRPr sz="350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4A86E8"/>
                </a:solidFill>
              </a:rPr>
              <a:t>ENTER</a:t>
            </a:r>
            <a:endParaRPr sz="35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Python3 Hello World</a:t>
            </a:r>
            <a:endParaRPr/>
          </a:p>
        </p:txBody>
      </p:sp>
      <p:pic>
        <p:nvPicPr>
          <p:cNvPr id="157" name="Google Shape;157;p26"/>
          <p:cNvPicPr preferRelativeResize="0"/>
          <p:nvPr/>
        </p:nvPicPr>
        <p:blipFill rotWithShape="1">
          <a:blip r:embed="rId3">
            <a:alphaModFix/>
          </a:blip>
          <a:srcRect b="23191" l="17608" r="23342" t="12495"/>
          <a:stretch/>
        </p:blipFill>
        <p:spPr>
          <a:xfrm>
            <a:off x="1209875" y="1257050"/>
            <a:ext cx="4785325" cy="3257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Python3 Hello World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7"/>
          <p:cNvPicPr preferRelativeResize="0"/>
          <p:nvPr/>
        </p:nvPicPr>
        <p:blipFill rotWithShape="1">
          <a:blip r:embed="rId3">
            <a:alphaModFix/>
          </a:blip>
          <a:srcRect b="23196" l="17833" r="23253" t="12779"/>
          <a:stretch/>
        </p:blipFill>
        <p:spPr>
          <a:xfrm>
            <a:off x="1409900" y="1095125"/>
            <a:ext cx="4848224" cy="329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Connecting the Screw Terminal Hat</a:t>
            </a:r>
            <a:endParaRPr/>
          </a:p>
        </p:txBody>
      </p:sp>
      <p:pic>
        <p:nvPicPr>
          <p:cNvPr id="169" name="Google Shape;1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8650" y="1275950"/>
            <a:ext cx="6037949" cy="339634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8"/>
          <p:cNvSpPr/>
          <p:nvPr/>
        </p:nvSpPr>
        <p:spPr>
          <a:xfrm>
            <a:off x="311700" y="1275950"/>
            <a:ext cx="2100900" cy="887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Connect Standoffs to Raspberry Pi, screw in from the bottom</a:t>
            </a:r>
            <a:endParaRPr/>
          </a:p>
        </p:txBody>
      </p:sp>
      <p:cxnSp>
        <p:nvCxnSpPr>
          <p:cNvPr id="171" name="Google Shape;171;p28"/>
          <p:cNvCxnSpPr/>
          <p:nvPr/>
        </p:nvCxnSpPr>
        <p:spPr>
          <a:xfrm>
            <a:off x="1383400" y="2207850"/>
            <a:ext cx="1209900" cy="727800"/>
          </a:xfrm>
          <a:prstGeom prst="bentConnector3">
            <a:avLst>
              <a:gd fmla="val 740" name="adj1"/>
            </a:avLst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72" name="Google Shape;172;p28"/>
          <p:cNvSpPr/>
          <p:nvPr/>
        </p:nvSpPr>
        <p:spPr>
          <a:xfrm>
            <a:off x="6794400" y="902975"/>
            <a:ext cx="1888200" cy="887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r>
              <a:rPr lang="en"/>
              <a:t> - Slide GPIO female headers over RPi GPIO male header pins</a:t>
            </a:r>
            <a:endParaRPr/>
          </a:p>
        </p:txBody>
      </p:sp>
      <p:cxnSp>
        <p:nvCxnSpPr>
          <p:cNvPr id="173" name="Google Shape;173;p28"/>
          <p:cNvCxnSpPr>
            <a:stCxn id="172" idx="2"/>
          </p:cNvCxnSpPr>
          <p:nvPr/>
        </p:nvCxnSpPr>
        <p:spPr>
          <a:xfrm flipH="1">
            <a:off x="5409300" y="1346675"/>
            <a:ext cx="1385100" cy="779400"/>
          </a:xfrm>
          <a:prstGeom prst="bentConnector3">
            <a:avLst>
              <a:gd fmla="val 100762" name="adj1"/>
            </a:avLst>
          </a:prstGeom>
          <a:noFill/>
          <a:ln cap="flat" cmpd="sng" w="38100">
            <a:solidFill>
              <a:srgbClr val="00FFFF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74" name="Google Shape;174;p28"/>
          <p:cNvSpPr/>
          <p:nvPr/>
        </p:nvSpPr>
        <p:spPr>
          <a:xfrm>
            <a:off x="1707650" y="3986825"/>
            <a:ext cx="1888200" cy="887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r>
              <a:rPr lang="en"/>
              <a:t> - Insert screws to securely mount hat to RPi</a:t>
            </a:r>
            <a:endParaRPr/>
          </a:p>
        </p:txBody>
      </p:sp>
      <p:cxnSp>
        <p:nvCxnSpPr>
          <p:cNvPr id="175" name="Google Shape;175;p28"/>
          <p:cNvCxnSpPr>
            <a:stCxn id="174" idx="3"/>
          </p:cNvCxnSpPr>
          <p:nvPr/>
        </p:nvCxnSpPr>
        <p:spPr>
          <a:xfrm rot="-5400000">
            <a:off x="3594350" y="2777525"/>
            <a:ext cx="266700" cy="2151900"/>
          </a:xfrm>
          <a:prstGeom prst="bentConnector2">
            <a:avLst/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Connecting the NeoPixel Strip</a:t>
            </a:r>
            <a:endParaRPr/>
          </a:p>
        </p:txBody>
      </p:sp>
      <p:pic>
        <p:nvPicPr>
          <p:cNvPr id="181" name="Google Shape;1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5850" y="1339725"/>
            <a:ext cx="3632300" cy="308782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9"/>
          <p:cNvSpPr/>
          <p:nvPr/>
        </p:nvSpPr>
        <p:spPr>
          <a:xfrm>
            <a:off x="351825" y="3932125"/>
            <a:ext cx="1837500" cy="770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power wire (Red) to 5V pin</a:t>
            </a:r>
            <a:endParaRPr/>
          </a:p>
        </p:txBody>
      </p:sp>
      <p:sp>
        <p:nvSpPr>
          <p:cNvPr id="183" name="Google Shape;183;p29"/>
          <p:cNvSpPr/>
          <p:nvPr/>
        </p:nvSpPr>
        <p:spPr>
          <a:xfrm>
            <a:off x="6540400" y="3932125"/>
            <a:ext cx="1837500" cy="770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ground wire (white) to GND pin</a:t>
            </a:r>
            <a:endParaRPr/>
          </a:p>
        </p:txBody>
      </p:sp>
      <p:sp>
        <p:nvSpPr>
          <p:cNvPr id="184" name="Google Shape;184;p29"/>
          <p:cNvSpPr/>
          <p:nvPr/>
        </p:nvSpPr>
        <p:spPr>
          <a:xfrm>
            <a:off x="6540400" y="1278975"/>
            <a:ext cx="1837500" cy="770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Data Wire (green) to pin IO18</a:t>
            </a:r>
            <a:endParaRPr/>
          </a:p>
        </p:txBody>
      </p:sp>
      <p:cxnSp>
        <p:nvCxnSpPr>
          <p:cNvPr id="185" name="Google Shape;185;p29"/>
          <p:cNvCxnSpPr>
            <a:stCxn id="184" idx="1"/>
          </p:cNvCxnSpPr>
          <p:nvPr/>
        </p:nvCxnSpPr>
        <p:spPr>
          <a:xfrm rot="5400000">
            <a:off x="5519200" y="260625"/>
            <a:ext cx="151200" cy="3728700"/>
          </a:xfrm>
          <a:prstGeom prst="bentConnector2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86" name="Google Shape;186;p29"/>
          <p:cNvCxnSpPr>
            <a:stCxn id="182" idx="0"/>
          </p:cNvCxnSpPr>
          <p:nvPr/>
        </p:nvCxnSpPr>
        <p:spPr>
          <a:xfrm flipH="1" rot="10800000">
            <a:off x="2189325" y="4102825"/>
            <a:ext cx="1094700" cy="214500"/>
          </a:xfrm>
          <a:prstGeom prst="bentConnector3">
            <a:avLst>
              <a:gd fmla="val 100966" name="adj1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87" name="Google Shape;187;p29"/>
          <p:cNvCxnSpPr>
            <a:stCxn id="183" idx="2"/>
          </p:cNvCxnSpPr>
          <p:nvPr/>
        </p:nvCxnSpPr>
        <p:spPr>
          <a:xfrm rot="10800000">
            <a:off x="3443500" y="4124125"/>
            <a:ext cx="3096900" cy="193200"/>
          </a:xfrm>
          <a:prstGeom prst="bentConnector3">
            <a:avLst>
              <a:gd fmla="val 98975" name="adj1"/>
            </a:avLst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NeoPixel Test Script</a:t>
            </a:r>
            <a:endParaRPr/>
          </a:p>
        </p:txBody>
      </p:sp>
      <p:pic>
        <p:nvPicPr>
          <p:cNvPr id="193" name="Google Shape;193;p30"/>
          <p:cNvPicPr preferRelativeResize="0"/>
          <p:nvPr/>
        </p:nvPicPr>
        <p:blipFill rotWithShape="1">
          <a:blip r:embed="rId3">
            <a:alphaModFix/>
          </a:blip>
          <a:srcRect b="22937" l="17893" r="23496" t="13242"/>
          <a:stretch/>
        </p:blipFill>
        <p:spPr>
          <a:xfrm>
            <a:off x="657425" y="1209425"/>
            <a:ext cx="4957574" cy="3373776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0"/>
          <p:cNvSpPr/>
          <p:nvPr/>
        </p:nvSpPr>
        <p:spPr>
          <a:xfrm>
            <a:off x="6324600" y="2188500"/>
            <a:ext cx="2028900" cy="766500"/>
          </a:xfrm>
          <a:prstGeom prst="rect">
            <a:avLst/>
          </a:prstGeom>
          <a:solidFill>
            <a:srgbClr val="434343"/>
          </a:solidFill>
          <a:ln cap="flat" cmpd="sng" w="38100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4A86E8"/>
                </a:solidFill>
              </a:rPr>
              <a:t>CTRL+C</a:t>
            </a:r>
            <a:br>
              <a:rPr lang="en" sz="3500">
                <a:solidFill>
                  <a:srgbClr val="4A86E8"/>
                </a:solidFill>
              </a:rPr>
            </a:br>
            <a:endParaRPr sz="3500">
              <a:solidFill>
                <a:srgbClr val="4A86E8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Setup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Raspberry Pi SD Card 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3">
            <a:alphaModFix/>
          </a:blip>
          <a:srcRect b="2742" l="0" r="0" t="0"/>
          <a:stretch/>
        </p:blipFill>
        <p:spPr>
          <a:xfrm>
            <a:off x="2879425" y="1126075"/>
            <a:ext cx="2816100" cy="166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 rotWithShape="1">
          <a:blip r:embed="rId4">
            <a:alphaModFix/>
          </a:blip>
          <a:srcRect b="14312" l="24483" r="24284" t="14970"/>
          <a:stretch/>
        </p:blipFill>
        <p:spPr>
          <a:xfrm>
            <a:off x="6556825" y="1355663"/>
            <a:ext cx="1632826" cy="126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 rotWithShape="1">
          <a:blip r:embed="rId5">
            <a:alphaModFix/>
          </a:blip>
          <a:srcRect b="0" l="27433" r="28517" t="0"/>
          <a:stretch/>
        </p:blipFill>
        <p:spPr>
          <a:xfrm>
            <a:off x="730350" y="1184200"/>
            <a:ext cx="1364125" cy="1548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166650" y="3170075"/>
            <a:ext cx="88107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The first step of doing any development using the 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Raspberry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Pi is to load the operating system onto the SD card which the Raspberry Pi uses as a hard drive. 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The OS is known as 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Raspbian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, and can be downloaded for free from the Raspberry Pi Foundation website. </a:t>
            </a:r>
            <a:b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</a:br>
            <a:r>
              <a:rPr lang="en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6"/>
              </a:rPr>
              <a:t>https://www.raspberrypi.com/software/operating-systems/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verage"/>
              <a:buChar char="●"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We use a program called Balena Etcher to write this OS image onto the SD card so that we can boot the Raspberry Pi. 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70" name="Google Shape;70;p14"/>
          <p:cNvCxnSpPr/>
          <p:nvPr/>
        </p:nvCxnSpPr>
        <p:spPr>
          <a:xfrm>
            <a:off x="2018275" y="1958450"/>
            <a:ext cx="784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1" name="Google Shape;71;p14"/>
          <p:cNvCxnSpPr/>
          <p:nvPr/>
        </p:nvCxnSpPr>
        <p:spPr>
          <a:xfrm>
            <a:off x="5771725" y="1958462"/>
            <a:ext cx="785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Connect SD Card, Screen, Mouse, Keyboard and Power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b="40152" l="19707" r="4637" t="0"/>
          <a:stretch/>
        </p:blipFill>
        <p:spPr>
          <a:xfrm>
            <a:off x="2086425" y="1167550"/>
            <a:ext cx="4164550" cy="26950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5"/>
          <p:cNvSpPr/>
          <p:nvPr/>
        </p:nvSpPr>
        <p:spPr>
          <a:xfrm>
            <a:off x="6716400" y="931225"/>
            <a:ext cx="1837500" cy="770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2- Insert Mouse and Keyboard USB</a:t>
            </a:r>
            <a:endParaRPr/>
          </a:p>
        </p:txBody>
      </p:sp>
      <p:cxnSp>
        <p:nvCxnSpPr>
          <p:cNvPr id="79" name="Google Shape;79;p15"/>
          <p:cNvCxnSpPr>
            <a:stCxn id="78" idx="1"/>
          </p:cNvCxnSpPr>
          <p:nvPr/>
        </p:nvCxnSpPr>
        <p:spPr>
          <a:xfrm rot="5400000">
            <a:off x="6367350" y="1204225"/>
            <a:ext cx="770400" cy="1765200"/>
          </a:xfrm>
          <a:prstGeom prst="bentConnector2">
            <a:avLst/>
          </a:prstGeom>
          <a:noFill/>
          <a:ln cap="flat" cmpd="sng" w="38100">
            <a:solidFill>
              <a:srgbClr val="9900FF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0" name="Google Shape;80;p15"/>
          <p:cNvSpPr/>
          <p:nvPr/>
        </p:nvSpPr>
        <p:spPr>
          <a:xfrm>
            <a:off x="5978125" y="4012375"/>
            <a:ext cx="1837500" cy="770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3 - Connect Mini-HDMI cable for Monitor</a:t>
            </a:r>
            <a:endParaRPr/>
          </a:p>
        </p:txBody>
      </p:sp>
      <p:cxnSp>
        <p:nvCxnSpPr>
          <p:cNvPr id="81" name="Google Shape;81;p15"/>
          <p:cNvCxnSpPr>
            <a:stCxn id="80" idx="2"/>
          </p:cNvCxnSpPr>
          <p:nvPr/>
        </p:nvCxnSpPr>
        <p:spPr>
          <a:xfrm rot="10800000">
            <a:off x="3964225" y="3579175"/>
            <a:ext cx="2013900" cy="818400"/>
          </a:xfrm>
          <a:prstGeom prst="bentConnector3">
            <a:avLst>
              <a:gd fmla="val 100803" name="adj1"/>
            </a:avLst>
          </a:prstGeom>
          <a:noFill/>
          <a:ln cap="flat" cmpd="sng" w="38100">
            <a:solidFill>
              <a:srgbClr val="FF9900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2" name="Google Shape;82;p15"/>
          <p:cNvSpPr/>
          <p:nvPr/>
        </p:nvSpPr>
        <p:spPr>
          <a:xfrm>
            <a:off x="351825" y="3932125"/>
            <a:ext cx="1837500" cy="770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4- Connect USB-C for Power</a:t>
            </a:r>
            <a:endParaRPr/>
          </a:p>
        </p:txBody>
      </p:sp>
      <p:cxnSp>
        <p:nvCxnSpPr>
          <p:cNvPr id="83" name="Google Shape;83;p15"/>
          <p:cNvCxnSpPr>
            <a:stCxn id="82" idx="0"/>
          </p:cNvCxnSpPr>
          <p:nvPr/>
        </p:nvCxnSpPr>
        <p:spPr>
          <a:xfrm flipH="1" rot="10800000">
            <a:off x="2189325" y="3579325"/>
            <a:ext cx="507000" cy="738000"/>
          </a:xfrm>
          <a:prstGeom prst="bentConnector2">
            <a:avLst/>
          </a:prstGeom>
          <a:noFill/>
          <a:ln cap="flat" cmpd="sng" w="38100">
            <a:solidFill>
              <a:srgbClr val="00FFFF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84" name="Google Shape;84;p15"/>
          <p:cNvSpPr/>
          <p:nvPr/>
        </p:nvSpPr>
        <p:spPr>
          <a:xfrm>
            <a:off x="208750" y="1115725"/>
            <a:ext cx="1837500" cy="7704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1 - Insert micro SD Card (back side)</a:t>
            </a:r>
            <a:endParaRPr/>
          </a:p>
        </p:txBody>
      </p:sp>
      <p:cxnSp>
        <p:nvCxnSpPr>
          <p:cNvPr id="85" name="Google Shape;85;p15"/>
          <p:cNvCxnSpPr>
            <a:stCxn id="84" idx="1"/>
          </p:cNvCxnSpPr>
          <p:nvPr/>
        </p:nvCxnSpPr>
        <p:spPr>
          <a:xfrm flipH="1" rot="-5400000">
            <a:off x="1466500" y="1547125"/>
            <a:ext cx="561900" cy="1239900"/>
          </a:xfrm>
          <a:prstGeom prst="bentConnector2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Raspbian OS</a:t>
            </a:r>
            <a:endParaRPr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5225" y="1073900"/>
            <a:ext cx="611356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/>
          <p:nvPr/>
        </p:nvSpPr>
        <p:spPr>
          <a:xfrm>
            <a:off x="1905050" y="1233800"/>
            <a:ext cx="148500" cy="184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2053550" y="1233800"/>
            <a:ext cx="148500" cy="184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File Explorer and the Terminal</a:t>
            </a:r>
            <a:endParaRPr/>
          </a:p>
        </p:txBody>
      </p:sp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6076" y="1017725"/>
            <a:ext cx="6235748" cy="3902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Changing Directories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088" y="1017725"/>
            <a:ext cx="6219824" cy="388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Opening files using Nano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19"/>
          <p:cNvPicPr preferRelativeResize="0"/>
          <p:nvPr/>
        </p:nvPicPr>
        <p:blipFill rotWithShape="1">
          <a:blip r:embed="rId3">
            <a:alphaModFix/>
          </a:blip>
          <a:srcRect b="9588" l="46382" r="839" t="6890"/>
          <a:stretch/>
        </p:blipFill>
        <p:spPr>
          <a:xfrm>
            <a:off x="2357200" y="1017725"/>
            <a:ext cx="3948548" cy="390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Editing files with nano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 rotWithShape="1">
          <a:blip r:embed="rId3">
            <a:alphaModFix/>
          </a:blip>
          <a:srcRect b="9707" l="46586" r="1062" t="7035"/>
          <a:stretch/>
        </p:blipFill>
        <p:spPr>
          <a:xfrm>
            <a:off x="2671862" y="1124625"/>
            <a:ext cx="3800275" cy="3777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Saving files with nano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3">
            <a:alphaModFix/>
          </a:blip>
          <a:srcRect b="9999" l="46526" r="810" t="7218"/>
          <a:stretch/>
        </p:blipFill>
        <p:spPr>
          <a:xfrm>
            <a:off x="514550" y="1086525"/>
            <a:ext cx="3742448" cy="367665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/>
          <p:nvPr/>
        </p:nvSpPr>
        <p:spPr>
          <a:xfrm>
            <a:off x="5629275" y="1966950"/>
            <a:ext cx="2028900" cy="1209600"/>
          </a:xfrm>
          <a:prstGeom prst="rect">
            <a:avLst/>
          </a:prstGeom>
          <a:solidFill>
            <a:srgbClr val="434343"/>
          </a:solidFill>
          <a:ln cap="flat" cmpd="sng" w="38100">
            <a:solidFill>
              <a:srgbClr val="6FA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rgbClr val="4A86E8"/>
                </a:solidFill>
              </a:rPr>
              <a:t>CTRL+X</a:t>
            </a:r>
            <a:br>
              <a:rPr lang="en" sz="3500">
                <a:solidFill>
                  <a:srgbClr val="4A86E8"/>
                </a:solidFill>
              </a:rPr>
            </a:br>
            <a:r>
              <a:rPr lang="en" sz="3500">
                <a:solidFill>
                  <a:srgbClr val="4A86E8"/>
                </a:solidFill>
              </a:rPr>
              <a:t>Y</a:t>
            </a:r>
            <a:endParaRPr sz="29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